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0"/>
  </p:handoutMasterIdLst>
  <p:sldIdLst>
    <p:sldId id="289" r:id="rId2"/>
    <p:sldId id="257" r:id="rId3"/>
    <p:sldId id="258" r:id="rId4"/>
    <p:sldId id="259" r:id="rId5"/>
    <p:sldId id="294" r:id="rId6"/>
    <p:sldId id="260" r:id="rId7"/>
    <p:sldId id="277" r:id="rId8"/>
    <p:sldId id="261" r:id="rId9"/>
    <p:sldId id="262" r:id="rId10"/>
    <p:sldId id="276" r:id="rId11"/>
    <p:sldId id="282" r:id="rId12"/>
    <p:sldId id="263" r:id="rId13"/>
    <p:sldId id="288" r:id="rId14"/>
    <p:sldId id="264" r:id="rId15"/>
    <p:sldId id="284" r:id="rId16"/>
    <p:sldId id="265" r:id="rId17"/>
    <p:sldId id="266" r:id="rId18"/>
    <p:sldId id="279" r:id="rId19"/>
    <p:sldId id="267" r:id="rId20"/>
    <p:sldId id="268" r:id="rId21"/>
    <p:sldId id="287" r:id="rId22"/>
    <p:sldId id="269" r:id="rId23"/>
    <p:sldId id="283" r:id="rId24"/>
    <p:sldId id="270" r:id="rId25"/>
    <p:sldId id="271" r:id="rId26"/>
    <p:sldId id="272" r:id="rId27"/>
    <p:sldId id="285" r:id="rId28"/>
    <p:sldId id="273" r:id="rId29"/>
    <p:sldId id="278" r:id="rId30"/>
    <p:sldId id="274" r:id="rId31"/>
    <p:sldId id="280" r:id="rId32"/>
    <p:sldId id="275" r:id="rId33"/>
    <p:sldId id="281" r:id="rId34"/>
    <p:sldId id="290" r:id="rId35"/>
    <p:sldId id="291" r:id="rId36"/>
    <p:sldId id="292" r:id="rId37"/>
    <p:sldId id="295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00520"/>
            <a:ext cx="6856413" cy="5748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sz="1400" b="1" kern="1400" dirty="0" smtClean="0"/>
              <a:t>The Reason Revolution: Atheism, Secular Humanism, and the Collapse of Religion</a:t>
            </a:r>
          </a:p>
          <a:p>
            <a:pPr algn="ctr"/>
            <a:r>
              <a:rPr lang="en-US" kern="1400" dirty="0" smtClean="0"/>
              <a:t>Dan Dana, PhD</a:t>
            </a:r>
            <a:endParaRPr lang="en-US" kern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07999" y="8484693"/>
            <a:ext cx="393031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Based on the free </a:t>
            </a:r>
            <a:r>
              <a:rPr lang="en-US" dirty="0" err="1" smtClean="0"/>
              <a:t>ebook</a:t>
            </a:r>
            <a:r>
              <a:rPr lang="en-US" dirty="0" smtClean="0"/>
              <a:t> available at most online booksellers</a:t>
            </a:r>
          </a:p>
          <a:p>
            <a:r>
              <a:rPr lang="en-US" dirty="0" err="1" smtClean="0"/>
              <a:t>www.dandana.us</a:t>
            </a:r>
            <a:r>
              <a:rPr lang="en-US" dirty="0" smtClean="0"/>
              <a:t> / atheism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240422" y="8436317"/>
            <a:ext cx="108284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Page  </a:t>
            </a:r>
            <a:fld id="{27AED0F5-BE03-4247-B301-A5A34075BD70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85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B884-003B-F141-BF07-90DA37DBC631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DF0-F365-324C-963E-37D9C29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B884-003B-F141-BF07-90DA37DBC631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DF0-F365-324C-963E-37D9C29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1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B884-003B-F141-BF07-90DA37DBC631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DF0-F365-324C-963E-37D9C29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1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B884-003B-F141-BF07-90DA37DBC631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DF0-F365-324C-963E-37D9C29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B884-003B-F141-BF07-90DA37DBC631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DF0-F365-324C-963E-37D9C29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8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B884-003B-F141-BF07-90DA37DBC631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DF0-F365-324C-963E-37D9C29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5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B884-003B-F141-BF07-90DA37DBC631}" type="datetimeFigureOut">
              <a:rPr lang="en-US" smtClean="0"/>
              <a:t>8/12/14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DF0-F365-324C-963E-37D9C29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B884-003B-F141-BF07-90DA37DBC631}" type="datetimeFigureOut">
              <a:rPr lang="en-US" smtClean="0"/>
              <a:t>8/12/14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DF0-F365-324C-963E-37D9C29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1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B884-003B-F141-BF07-90DA37DBC631}" type="datetimeFigureOut">
              <a:rPr lang="en-US" smtClean="0"/>
              <a:t>8/12/14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DF0-F365-324C-963E-37D9C29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B884-003B-F141-BF07-90DA37DBC631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DF0-F365-324C-963E-37D9C29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B884-003B-F141-BF07-90DA37DBC631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DF0-F365-324C-963E-37D9C29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0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B884-003B-F141-BF07-90DA37DBC631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4BDF0-F365-324C-963E-37D9C29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7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dandana.us/atheis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en-US" sz="1600" b="1" dirty="0" smtClean="0"/>
              <a:t>License </a:t>
            </a:r>
            <a:r>
              <a:rPr lang="en-US" sz="1600" b="1" dirty="0"/>
              <a:t>and Terms of </a:t>
            </a:r>
            <a:r>
              <a:rPr lang="en-US" sz="1600" b="1" dirty="0" smtClean="0"/>
              <a:t>Use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Anyone may use this PowerPoint file to support presentations under the following terms</a:t>
            </a:r>
            <a:r>
              <a:rPr lang="en-US" sz="1600" dirty="0" smtClean="0"/>
              <a:t>:</a:t>
            </a:r>
            <a:endParaRPr lang="en-US" sz="1600" dirty="0"/>
          </a:p>
          <a:p>
            <a:pPr marL="693738">
              <a:buFont typeface="+mj-lt"/>
              <a:buAutoNum type="arabicPeriod"/>
            </a:pPr>
            <a:r>
              <a:rPr lang="en-US" sz="1600" dirty="0" smtClean="0"/>
              <a:t>No </a:t>
            </a:r>
            <a:r>
              <a:rPr lang="en-US" sz="1600" dirty="0"/>
              <a:t>editorial or content changes may be made to any of the </a:t>
            </a:r>
            <a:r>
              <a:rPr lang="en-US" sz="1600" dirty="0" smtClean="0"/>
              <a:t>component slides</a:t>
            </a:r>
            <a:r>
              <a:rPr lang="en-US" sz="1600" dirty="0"/>
              <a:t>.</a:t>
            </a:r>
          </a:p>
          <a:p>
            <a:pPr marL="693738">
              <a:buFont typeface="+mj-lt"/>
              <a:buAutoNum type="arabicPeriod"/>
            </a:pPr>
            <a:r>
              <a:rPr lang="en-US" sz="1600" dirty="0" smtClean="0"/>
              <a:t>Any </a:t>
            </a:r>
            <a:r>
              <a:rPr lang="en-US" sz="1600" dirty="0"/>
              <a:t>slides, including this one, may be </a:t>
            </a:r>
            <a:r>
              <a:rPr lang="en-US" sz="1600" dirty="0" smtClean="0"/>
              <a:t>hidden to shorten presentation as necessary to fit time available.</a:t>
            </a:r>
            <a:endParaRPr lang="en-US" sz="1600" dirty="0"/>
          </a:p>
          <a:p>
            <a:pPr marL="693738">
              <a:buFont typeface="+mj-lt"/>
              <a:buAutoNum type="arabicPeriod"/>
            </a:pPr>
            <a:r>
              <a:rPr lang="en-US" sz="1600" dirty="0" smtClean="0"/>
              <a:t>Slides </a:t>
            </a:r>
            <a:r>
              <a:rPr lang="en-US" sz="1600" dirty="0"/>
              <a:t>must be displayed in the order they appear in this file</a:t>
            </a:r>
            <a:r>
              <a:rPr lang="en-US" sz="1600" dirty="0" smtClean="0"/>
              <a:t>.</a:t>
            </a:r>
          </a:p>
          <a:p>
            <a:pPr marL="693738">
              <a:buFont typeface="+mj-lt"/>
              <a:buAutoNum type="arabicPeriod"/>
            </a:pPr>
            <a:r>
              <a:rPr lang="en-US" sz="1600" dirty="0" smtClean="0"/>
              <a:t>In preparation for presentations, users are expected to thoroughly read and fully comprehend the source e</a:t>
            </a:r>
            <a:r>
              <a:rPr lang="en-US" sz="1600" dirty="0"/>
              <a:t>-book, </a:t>
            </a:r>
            <a:r>
              <a:rPr lang="en-US" sz="1600" i="1" dirty="0"/>
              <a:t>The Reason Revolution: Atheism, Secular Humanism, and the Collapse of </a:t>
            </a:r>
            <a:r>
              <a:rPr lang="en-US" sz="1600" i="1" dirty="0" smtClean="0"/>
              <a:t>Religion</a:t>
            </a:r>
            <a:r>
              <a:rPr lang="en-US" sz="1600" dirty="0" smtClean="0"/>
              <a:t> by Dan Dana.</a:t>
            </a:r>
          </a:p>
          <a:p>
            <a:pPr marL="693738">
              <a:buFont typeface="+mj-lt"/>
              <a:buAutoNum type="arabicPeriod"/>
            </a:pPr>
            <a:r>
              <a:rPr lang="en-US" sz="1600" dirty="0" smtClean="0"/>
              <a:t>Users may use this resource for income-producing events with no financial obligation to the author.</a:t>
            </a:r>
          </a:p>
          <a:p>
            <a:pPr marL="693738">
              <a:buFont typeface="+mj-lt"/>
              <a:buAutoNum type="arabicPeriod"/>
            </a:pPr>
            <a:r>
              <a:rPr lang="en-US" sz="1600" dirty="0" smtClean="0"/>
              <a:t>Users are asked to encourage their audiences to download the free e-book at any online bookseller linked at </a:t>
            </a:r>
            <a:r>
              <a:rPr lang="en-US" sz="1600" dirty="0" smtClean="0">
                <a:hlinkClick r:id="rId3"/>
              </a:rPr>
              <a:t>www.dandana.us/atheism</a:t>
            </a:r>
            <a:r>
              <a:rPr lang="en-US" sz="1600" dirty="0" smtClean="0"/>
              <a:t> and to write an online book review at the download site.</a:t>
            </a:r>
          </a:p>
          <a:p>
            <a:pPr marL="693738">
              <a:buFont typeface="+mj-lt"/>
              <a:buAutoNum type="arabicPeriod"/>
            </a:pPr>
            <a:r>
              <a:rPr lang="en-US" sz="1600" dirty="0" smtClean="0"/>
              <a:t>Users may invite others to download and use this PowerPoint presentation</a:t>
            </a:r>
            <a:r>
              <a:rPr lang="en-US" sz="1600" dirty="0"/>
              <a:t> </a:t>
            </a:r>
            <a:r>
              <a:rPr lang="en-US" sz="1600" dirty="0" smtClean="0"/>
              <a:t>under these terms of use. </a:t>
            </a:r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3810" y="20440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6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#1</a:t>
            </a:r>
            <a:r>
              <a:rPr lang="en-US" b="1" dirty="0" smtClean="0"/>
              <a:t>:  Which </a:t>
            </a:r>
            <a:r>
              <a:rPr lang="en-US" b="1" dirty="0"/>
              <a:t>religion is true?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7" name="Picture 6" descr="NAPKINRELIG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0" y="1898952"/>
            <a:ext cx="4221238" cy="4221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3811" y="2007813"/>
            <a:ext cx="1852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Bible, Quran, Torah, and 10 other “holy books” make the same circular claim.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902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#1</a:t>
            </a:r>
            <a:r>
              <a:rPr lang="en-US" b="1" dirty="0" smtClean="0"/>
              <a:t>:  Which </a:t>
            </a:r>
            <a:r>
              <a:rPr lang="en-US" b="1" dirty="0"/>
              <a:t>religion is true?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8" name="Picture 7" descr="godod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2013240"/>
            <a:ext cx="36957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3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#2</a:t>
            </a:r>
            <a:r>
              <a:rPr lang="en-US" b="1" dirty="0" smtClean="0"/>
              <a:t>:  Our insignificant place in the universe</a:t>
            </a:r>
            <a:endParaRPr lang="en-US" b="1" dirty="0"/>
          </a:p>
          <a:p>
            <a:r>
              <a:rPr lang="en-US" sz="2800" dirty="0" smtClean="0"/>
              <a:t>Milky Way: 400 </a:t>
            </a:r>
            <a:r>
              <a:rPr lang="en-US" sz="2800" dirty="0" err="1" smtClean="0"/>
              <a:t>bn</a:t>
            </a:r>
            <a:r>
              <a:rPr lang="en-US" sz="2800" dirty="0" smtClean="0"/>
              <a:t> stars, 30 </a:t>
            </a:r>
            <a:r>
              <a:rPr lang="en-US" sz="2800" dirty="0" err="1" smtClean="0"/>
              <a:t>bn</a:t>
            </a:r>
            <a:r>
              <a:rPr lang="en-US" sz="2800" dirty="0" smtClean="0"/>
              <a:t> Earth-like planets </a:t>
            </a:r>
          </a:p>
          <a:p>
            <a:r>
              <a:rPr lang="en-US" sz="2800" dirty="0" smtClean="0"/>
              <a:t>100 </a:t>
            </a:r>
            <a:r>
              <a:rPr lang="en-US" sz="2800" dirty="0" err="1" smtClean="0"/>
              <a:t>bn</a:t>
            </a:r>
            <a:r>
              <a:rPr lang="en-US" sz="2800" dirty="0" smtClean="0"/>
              <a:t> galaxies = “zillion” possible life-host planets</a:t>
            </a:r>
          </a:p>
          <a:p>
            <a:r>
              <a:rPr lang="en-US" sz="2800" dirty="0" smtClean="0"/>
              <a:t>Humans exist 0.0000036% of time since Big Bang, 0.0014% of time of Earth (sun to become red giant)</a:t>
            </a:r>
          </a:p>
          <a:p>
            <a:r>
              <a:rPr lang="en-US" sz="2800" dirty="0" smtClean="0"/>
              <a:t>Creator did all this for </a:t>
            </a:r>
            <a:r>
              <a:rPr lang="en-US" sz="2800" u="sng" dirty="0" smtClean="0"/>
              <a:t>us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Religious delusion of self-importance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</p:spTree>
    <p:extLst>
      <p:ext uri="{BB962C8B-B14F-4D97-AF65-F5344CB8AC3E}">
        <p14:creationId xmlns:p14="http://schemas.microsoft.com/office/powerpoint/2010/main" val="210880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#2</a:t>
            </a:r>
            <a:r>
              <a:rPr lang="en-US" b="1" dirty="0" smtClean="0"/>
              <a:t>:  Our insignificant place in the universe</a:t>
            </a:r>
            <a:endParaRPr lang="en-US" b="1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7" name="Picture 6" descr="univer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37" y="1812075"/>
            <a:ext cx="5007429" cy="4368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951232"/>
            <a:ext cx="1961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Dimensions of </a:t>
            </a:r>
            <a:r>
              <a:rPr lang="en-US" sz="2400" dirty="0" err="1" smtClean="0"/>
              <a:t>spacetime</a:t>
            </a:r>
            <a:r>
              <a:rPr lang="en-US" sz="2400" dirty="0" smtClean="0"/>
              <a:t> are unimaginably large … and small.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584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#3</a:t>
            </a:r>
            <a:r>
              <a:rPr lang="en-US" b="1" dirty="0" smtClean="0"/>
              <a:t>:  The fact of evolution</a:t>
            </a:r>
            <a:endParaRPr lang="en-US" b="1" dirty="0"/>
          </a:p>
          <a:p>
            <a:r>
              <a:rPr lang="en-US" sz="2800" dirty="0" smtClean="0"/>
              <a:t>“Theory” (like gravity)</a:t>
            </a:r>
          </a:p>
          <a:p>
            <a:r>
              <a:rPr lang="en-US" sz="2800" dirty="0" smtClean="0"/>
              <a:t>Last universal common ancestor (LUCA) 3.7 </a:t>
            </a:r>
            <a:r>
              <a:rPr lang="en-US" sz="2800" dirty="0" err="1" smtClean="0"/>
              <a:t>bya</a:t>
            </a:r>
            <a:endParaRPr lang="en-US" sz="2800" dirty="0" smtClean="0"/>
          </a:p>
          <a:p>
            <a:r>
              <a:rPr lang="en-US" sz="2800" dirty="0" smtClean="0"/>
              <a:t>Human cousins: reptiles, insects, plants, fungi</a:t>
            </a:r>
          </a:p>
          <a:p>
            <a:r>
              <a:rPr lang="en-US" sz="2800" dirty="0" smtClean="0"/>
              <a:t>No generation had animal parents and human children</a:t>
            </a:r>
          </a:p>
          <a:p>
            <a:r>
              <a:rPr lang="en-US" sz="2800" dirty="0" smtClean="0"/>
              <a:t>When was human “soul” installed?  </a:t>
            </a:r>
            <a:endParaRPr lang="en-US" sz="2800" dirty="0"/>
          </a:p>
          <a:p>
            <a:r>
              <a:rPr lang="en-US" sz="2800" dirty="0" smtClean="0"/>
              <a:t>Or, do mosquitoes, frogs, mushrooms also have souls?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</p:spTree>
    <p:extLst>
      <p:ext uri="{BB962C8B-B14F-4D97-AF65-F5344CB8AC3E}">
        <p14:creationId xmlns:p14="http://schemas.microsoft.com/office/powerpoint/2010/main" val="196236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#3</a:t>
            </a:r>
            <a:r>
              <a:rPr lang="en-US" b="1" dirty="0" smtClean="0"/>
              <a:t>:  The fact of evolution</a:t>
            </a:r>
            <a:endParaRPr lang="en-US" b="1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7" name="Picture 6" descr="gravitytheo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3" y="1906844"/>
            <a:ext cx="7208762" cy="42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8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#4</a:t>
            </a:r>
            <a:r>
              <a:rPr lang="en-US" b="1" dirty="0" smtClean="0"/>
              <a:t>:  The accidental human population</a:t>
            </a:r>
            <a:endParaRPr lang="en-US" b="1" dirty="0"/>
          </a:p>
          <a:p>
            <a:r>
              <a:rPr lang="en-US" sz="2800" dirty="0" smtClean="0"/>
              <a:t>Our </a:t>
            </a:r>
            <a:r>
              <a:rPr lang="en-US" sz="2800" dirty="0" err="1" smtClean="0"/>
              <a:t>concestor</a:t>
            </a:r>
            <a:r>
              <a:rPr lang="en-US" sz="2800" dirty="0" smtClean="0"/>
              <a:t> lived before modern religions appeared (at least 17,000 years ago)</a:t>
            </a:r>
          </a:p>
          <a:p>
            <a:r>
              <a:rPr lang="en-US" sz="2800" dirty="0" smtClean="0"/>
              <a:t>Impregnation of </a:t>
            </a:r>
            <a:r>
              <a:rPr lang="en-US" sz="2800" dirty="0" err="1" smtClean="0"/>
              <a:t>concestor’s</a:t>
            </a:r>
            <a:r>
              <a:rPr lang="en-US" sz="2800" dirty="0" smtClean="0"/>
              <a:t> mother:  40+ million competing sperm</a:t>
            </a:r>
          </a:p>
          <a:p>
            <a:r>
              <a:rPr lang="en-US" sz="2800" dirty="0" smtClean="0"/>
              <a:t>If a different sperm had won race to her egg, then different human population thereafter, including founders of religions (no Jesus)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7" name="Picture 6" descr="sper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3" y="4591349"/>
            <a:ext cx="2167466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#5</a:t>
            </a:r>
            <a:r>
              <a:rPr lang="en-US" b="1" dirty="0" smtClean="0"/>
              <a:t>:  The disappearing “god of the gap”</a:t>
            </a:r>
            <a:endParaRPr lang="en-US" b="1" dirty="0"/>
          </a:p>
          <a:p>
            <a:r>
              <a:rPr lang="en-US" sz="2800" dirty="0" smtClean="0"/>
              <a:t>Early deities:  sun, seasons, fertility, other mysteries</a:t>
            </a:r>
          </a:p>
          <a:p>
            <a:r>
              <a:rPr lang="en-US" sz="2800" dirty="0" smtClean="0"/>
              <a:t>As science advanced, religious authorities admitted “gods” were natural processes</a:t>
            </a:r>
          </a:p>
          <a:p>
            <a:r>
              <a:rPr lang="en-US" sz="2800" dirty="0" smtClean="0"/>
              <a:t>Pope/Saint John Paul II:  “Truth cannot contradict truth” (faith/science)</a:t>
            </a:r>
          </a:p>
          <a:p>
            <a:r>
              <a:rPr lang="en-US" sz="2800" dirty="0" smtClean="0"/>
              <a:t>Gap between scientific knowledge and mystery narrowing</a:t>
            </a:r>
          </a:p>
          <a:p>
            <a:r>
              <a:rPr lang="en-US" sz="2800" dirty="0" smtClean="0"/>
              <a:t>Mysteries remain, but how best to explain?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</p:spTree>
    <p:extLst>
      <p:ext uri="{BB962C8B-B14F-4D97-AF65-F5344CB8AC3E}">
        <p14:creationId xmlns:p14="http://schemas.microsoft.com/office/powerpoint/2010/main" val="301843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#5</a:t>
            </a:r>
            <a:r>
              <a:rPr lang="en-US" b="1" dirty="0" smtClean="0"/>
              <a:t>:  The disappearing “god of the gap”</a:t>
            </a:r>
            <a:endParaRPr lang="en-US" b="1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8" name="Picture 7" descr="godga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75" y="2158999"/>
            <a:ext cx="3612848" cy="38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#6</a:t>
            </a:r>
            <a:r>
              <a:rPr lang="en-US" b="1" dirty="0" smtClean="0"/>
              <a:t>:  Wishful thinking</a:t>
            </a:r>
            <a:endParaRPr lang="en-US" b="1" dirty="0"/>
          </a:p>
          <a:p>
            <a:r>
              <a:rPr lang="en-US" sz="2800" dirty="0" smtClean="0"/>
              <a:t>Psychology:  People believe to be true what they wish to be true:</a:t>
            </a:r>
          </a:p>
          <a:p>
            <a:pPr lvl="1"/>
            <a:r>
              <a:rPr lang="en-US" sz="2400" dirty="0" smtClean="0"/>
              <a:t>Wise, loving, powerful, protective (male) god</a:t>
            </a:r>
          </a:p>
          <a:p>
            <a:pPr lvl="1"/>
            <a:r>
              <a:rPr lang="en-US" sz="2400" dirty="0" smtClean="0"/>
              <a:t>Idyllic afterlife, reunification with loved ones</a:t>
            </a:r>
            <a:endParaRPr lang="en-US" sz="2400" dirty="0"/>
          </a:p>
          <a:p>
            <a:r>
              <a:rPr lang="en-US" sz="2800" dirty="0" smtClean="0"/>
              <a:t>Hoping for relief from anxiety, despair, loss</a:t>
            </a:r>
          </a:p>
          <a:p>
            <a:r>
              <a:rPr lang="en-US" sz="2800" dirty="0" smtClean="0"/>
              <a:t>Yearning to meet again (love, loss, grief)</a:t>
            </a:r>
          </a:p>
          <a:p>
            <a:r>
              <a:rPr lang="en-US" sz="2800" dirty="0" smtClean="0"/>
              <a:t>Susceptible to clergy assurances, conflict of interest?</a:t>
            </a:r>
          </a:p>
          <a:p>
            <a:r>
              <a:rPr lang="en-US" sz="2800" dirty="0"/>
              <a:t>Zero </a:t>
            </a:r>
            <a:r>
              <a:rPr lang="en-US" sz="2800" dirty="0" smtClean="0"/>
              <a:t>evidence:  </a:t>
            </a:r>
            <a:r>
              <a:rPr lang="en-US" sz="2800" dirty="0"/>
              <a:t>F</a:t>
            </a:r>
            <a:r>
              <a:rPr lang="en-US" sz="2800" dirty="0" smtClean="0"/>
              <a:t>igments of wish fulfillment? 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7" name="Picture 6" descr="wishdandel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07" y="2406951"/>
            <a:ext cx="1689292" cy="126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8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8382" y="931341"/>
            <a:ext cx="9192381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 smtClean="0">
                <a:solidFill>
                  <a:schemeClr val="bg2"/>
                </a:solidFill>
              </a:rPr>
              <a:t>The Reason Revolution</a:t>
            </a:r>
          </a:p>
          <a:p>
            <a:pPr algn="ctr"/>
            <a:endParaRPr lang="en-US" sz="2800" b="1" spc="300" dirty="0">
              <a:solidFill>
                <a:schemeClr val="bg2"/>
              </a:solidFill>
            </a:endParaRPr>
          </a:p>
          <a:p>
            <a:pPr algn="ctr"/>
            <a:r>
              <a:rPr lang="en-US" sz="2800" b="1" spc="300" dirty="0" smtClean="0">
                <a:solidFill>
                  <a:schemeClr val="bg2"/>
                </a:solidFill>
              </a:rPr>
              <a:t>Atheism, </a:t>
            </a:r>
          </a:p>
          <a:p>
            <a:pPr algn="ctr"/>
            <a:endParaRPr lang="en-US" sz="800" b="1" spc="300" dirty="0">
              <a:solidFill>
                <a:schemeClr val="bg2"/>
              </a:solidFill>
            </a:endParaRPr>
          </a:p>
          <a:p>
            <a:pPr algn="ctr"/>
            <a:r>
              <a:rPr lang="en-US" sz="2800" b="1" spc="300" dirty="0" smtClean="0">
                <a:solidFill>
                  <a:schemeClr val="bg2"/>
                </a:solidFill>
              </a:rPr>
              <a:t>Secular Humanism,</a:t>
            </a:r>
          </a:p>
          <a:p>
            <a:pPr algn="ctr"/>
            <a:r>
              <a:rPr lang="en-US" sz="800" b="1" spc="3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2800" b="1" spc="300" dirty="0" smtClean="0">
                <a:solidFill>
                  <a:schemeClr val="bg2"/>
                </a:solidFill>
              </a:rPr>
              <a:t>and the Collapse of Religion</a:t>
            </a:r>
          </a:p>
          <a:p>
            <a:pPr algn="ctr"/>
            <a:endParaRPr lang="en-US" sz="2800" b="1" spc="300" dirty="0" smtClean="0">
              <a:solidFill>
                <a:schemeClr val="bg2"/>
              </a:solidFill>
            </a:endParaRPr>
          </a:p>
          <a:p>
            <a:pPr algn="ctr"/>
            <a:endParaRPr lang="en-US" sz="2800" b="1" spc="300" dirty="0">
              <a:solidFill>
                <a:schemeClr val="bg2"/>
              </a:solidFill>
            </a:endParaRPr>
          </a:p>
          <a:p>
            <a:pPr algn="ctr"/>
            <a:r>
              <a:rPr lang="en-US" b="1" spc="300" dirty="0">
                <a:solidFill>
                  <a:schemeClr val="bg2"/>
                </a:solidFill>
              </a:rPr>
              <a:t>b</a:t>
            </a:r>
            <a:r>
              <a:rPr lang="en-US" b="1" spc="300" dirty="0" smtClean="0">
                <a:solidFill>
                  <a:schemeClr val="bg2"/>
                </a:solidFill>
              </a:rPr>
              <a:t>ased on the free e-book by </a:t>
            </a:r>
          </a:p>
          <a:p>
            <a:pPr algn="ctr"/>
            <a:r>
              <a:rPr lang="en-US" sz="2800" b="1" spc="300" dirty="0" smtClean="0">
                <a:solidFill>
                  <a:schemeClr val="bg2"/>
                </a:solidFill>
              </a:rPr>
              <a:t>Dan Dana, PhD</a:t>
            </a:r>
          </a:p>
          <a:p>
            <a:pPr algn="ctr"/>
            <a:endParaRPr lang="en-US" b="1" spc="300" dirty="0" smtClean="0">
              <a:solidFill>
                <a:schemeClr val="bg2"/>
              </a:solidFill>
            </a:endParaRPr>
          </a:p>
          <a:p>
            <a:pPr algn="ctr"/>
            <a:r>
              <a:rPr lang="en-US" b="1" spc="300" dirty="0" err="1" smtClean="0">
                <a:solidFill>
                  <a:schemeClr val="bg2"/>
                </a:solidFill>
              </a:rPr>
              <a:t>www.dandana.us</a:t>
            </a:r>
            <a:r>
              <a:rPr lang="en-US" b="1" spc="300" dirty="0" smtClean="0">
                <a:solidFill>
                  <a:schemeClr val="bg2"/>
                </a:solidFill>
              </a:rPr>
              <a:t> / atheism</a:t>
            </a:r>
            <a:endParaRPr lang="en-US" b="1" spc="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5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#7</a:t>
            </a:r>
            <a:r>
              <a:rPr lang="en-US" b="1" dirty="0" smtClean="0"/>
              <a:t>:  Evident futility of prayer</a:t>
            </a:r>
            <a:endParaRPr lang="en-US" b="1" dirty="0"/>
          </a:p>
          <a:p>
            <a:r>
              <a:rPr lang="en-US" sz="2800" dirty="0" smtClean="0"/>
              <a:t>Studies:  No efficacy of intercessory prayer</a:t>
            </a:r>
          </a:p>
          <a:p>
            <a:r>
              <a:rPr lang="en-US" sz="2800" dirty="0" smtClean="0"/>
              <a:t>Desperate please go unheard (Holocaust)</a:t>
            </a:r>
          </a:p>
          <a:p>
            <a:r>
              <a:rPr lang="en-US" sz="2800" dirty="0" smtClean="0"/>
              <a:t>Cop-out:  “God works in mysterious ways”</a:t>
            </a:r>
          </a:p>
          <a:p>
            <a:r>
              <a:rPr lang="en-US" sz="2800" dirty="0" smtClean="0"/>
              <a:t>Which conclusion?  </a:t>
            </a:r>
          </a:p>
          <a:p>
            <a:pPr lvl="1"/>
            <a:r>
              <a:rPr lang="en-US" sz="2400" dirty="0" smtClean="0"/>
              <a:t>God isn’t listening</a:t>
            </a:r>
          </a:p>
          <a:p>
            <a:pPr lvl="1"/>
            <a:r>
              <a:rPr lang="en-US" sz="2400" dirty="0" smtClean="0"/>
              <a:t>God doesn’t care</a:t>
            </a:r>
          </a:p>
          <a:p>
            <a:pPr lvl="1"/>
            <a:r>
              <a:rPr lang="en-US" sz="2400" dirty="0" smtClean="0"/>
              <a:t>God is powerless to intercede</a:t>
            </a:r>
          </a:p>
          <a:p>
            <a:pPr lvl="1"/>
            <a:r>
              <a:rPr lang="en-US" sz="2400" dirty="0" smtClean="0"/>
              <a:t>God doesn’t exist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8" name="Picture 7" descr="pray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69" y="3556000"/>
            <a:ext cx="3547932" cy="26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1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#7</a:t>
            </a:r>
            <a:r>
              <a:rPr lang="en-US" b="1" dirty="0" smtClean="0"/>
              <a:t>:  Evident futility of prayer</a:t>
            </a:r>
            <a:endParaRPr lang="en-US" b="1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8" name="Picture 7" descr="godworksway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5" y="2212218"/>
            <a:ext cx="3629781" cy="36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#8</a:t>
            </a:r>
            <a:r>
              <a:rPr lang="en-US" b="1" dirty="0" smtClean="0"/>
              <a:t>:  Gullibility of followers of religious leaders</a:t>
            </a:r>
            <a:endParaRPr lang="en-US" b="1" dirty="0"/>
          </a:p>
          <a:p>
            <a:r>
              <a:rPr lang="en-US" sz="2800" dirty="0" smtClean="0"/>
              <a:t>Leadership trade-off: “We’ll let you tell us what to believe, if you’ll promise to lead us to desired outcome”</a:t>
            </a:r>
          </a:p>
          <a:p>
            <a:r>
              <a:rPr lang="en-US" sz="2800" dirty="0" smtClean="0"/>
              <a:t>Followers and leaders seduce each other, share deluded belief in truth of doctrine</a:t>
            </a:r>
          </a:p>
          <a:p>
            <a:r>
              <a:rPr lang="en-US" sz="2800" dirty="0" smtClean="0"/>
              <a:t>Belief system becomes institutionalized, resistant </a:t>
            </a:r>
            <a:r>
              <a:rPr lang="en-US" sz="2800" dirty="0"/>
              <a:t>t</a:t>
            </a:r>
            <a:r>
              <a:rPr lang="en-US" sz="2800" dirty="0" smtClean="0"/>
              <a:t>o change </a:t>
            </a:r>
            <a:r>
              <a:rPr lang="en-US" sz="2800" dirty="0"/>
              <a:t>(</a:t>
            </a:r>
            <a:r>
              <a:rPr lang="en-US" sz="2800" dirty="0" smtClean="0"/>
              <a:t>Catholic hierarchy)</a:t>
            </a:r>
          </a:p>
          <a:p>
            <a:r>
              <a:rPr lang="en-US" sz="2800" dirty="0" smtClean="0"/>
              <a:t>Blind to own motives:  Pedophiles “love” children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</p:spTree>
    <p:extLst>
      <p:ext uri="{BB962C8B-B14F-4D97-AF65-F5344CB8AC3E}">
        <p14:creationId xmlns:p14="http://schemas.microsoft.com/office/powerpoint/2010/main" val="423931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#8</a:t>
            </a:r>
            <a:r>
              <a:rPr lang="en-US" b="1" dirty="0" smtClean="0"/>
              <a:t>:  Gullibility of followers of religious leaders</a:t>
            </a:r>
            <a:endParaRPr lang="en-US" b="1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7" name="Picture 6" descr="lemm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97" y="2322281"/>
            <a:ext cx="5999851" cy="378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8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#9</a:t>
            </a:r>
            <a:r>
              <a:rPr lang="en-US" b="1" dirty="0" smtClean="0"/>
              <a:t>:  Most scientists are atheists</a:t>
            </a:r>
            <a:endParaRPr lang="en-US" b="1" dirty="0"/>
          </a:p>
          <a:p>
            <a:r>
              <a:rPr lang="en-US" sz="2800" dirty="0" smtClean="0"/>
              <a:t>93% of National Academy of Sciences are atheists</a:t>
            </a:r>
          </a:p>
          <a:p>
            <a:r>
              <a:rPr lang="en-US" sz="2800" dirty="0" smtClean="0"/>
              <a:t>Whom shall we trust for good thinking?</a:t>
            </a:r>
          </a:p>
          <a:p>
            <a:pPr lvl="1"/>
            <a:r>
              <a:rPr lang="en-US" sz="2400" dirty="0" smtClean="0"/>
              <a:t>Brilliant scientists who objectively investigate, test</a:t>
            </a:r>
          </a:p>
          <a:p>
            <a:pPr lvl="1"/>
            <a:r>
              <a:rPr lang="en-US" sz="2400" dirty="0" smtClean="0"/>
              <a:t>Uneducated pre-science mystics of 2000 years ago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7" name="Picture 6" descr="atheist scientis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52" y="3713238"/>
            <a:ext cx="4898571" cy="25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How to reconcile scientific findings (reasons for skepticism) with religious faith?</a:t>
            </a:r>
            <a:endParaRPr lang="en-US" b="1" dirty="0"/>
          </a:p>
          <a:p>
            <a:pPr marL="0" indent="0">
              <a:buNone/>
            </a:pPr>
            <a:r>
              <a:rPr lang="en-US" sz="2800" dirty="0" smtClean="0"/>
              <a:t>Choices: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Accept science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Accept ancient supernatural dogma unsupported by evidence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Don’t think about it (avoid cognitive dissonance: discomfort from holding beliefs inconsistent with recognized facts)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7" name="Picture 6" descr="choice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40" y="4260530"/>
            <a:ext cx="2753482" cy="19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5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Secular humanism as an alternative worldview</a:t>
            </a:r>
          </a:p>
          <a:p>
            <a:r>
              <a:rPr lang="en-US" sz="2800" dirty="0" smtClean="0"/>
              <a:t>Highest value is the well-being of human and sentient non-human animals</a:t>
            </a:r>
          </a:p>
          <a:p>
            <a:r>
              <a:rPr lang="en-US" sz="2800" dirty="0" smtClean="0"/>
              <a:t>Accept that this life is the only one</a:t>
            </a:r>
          </a:p>
          <a:p>
            <a:r>
              <a:rPr lang="en-US" sz="2800" dirty="0" smtClean="0"/>
              <a:t>Accept that there is no “higher power” to rely on</a:t>
            </a:r>
          </a:p>
          <a:p>
            <a:r>
              <a:rPr lang="en-US" sz="2800" dirty="0" smtClean="0"/>
              <a:t>Accept that nothing “supernatural” exists: All reality is natural</a:t>
            </a:r>
          </a:p>
          <a:p>
            <a:r>
              <a:rPr lang="en-US" sz="2800" dirty="0" smtClean="0"/>
              <a:t>Accept that we can be “good without gods”:  Responsible for our own moral behavior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</p:spTree>
    <p:extLst>
      <p:ext uri="{BB962C8B-B14F-4D97-AF65-F5344CB8AC3E}">
        <p14:creationId xmlns:p14="http://schemas.microsoft.com/office/powerpoint/2010/main" val="184963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umanis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4" y="3979334"/>
            <a:ext cx="4088191" cy="4088191"/>
          </a:xfrm>
          <a:prstGeom prst="rect">
            <a:avLst/>
          </a:prstGeom>
        </p:spPr>
      </p:pic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Secular humanism as an alternative worldview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9" name="Picture 8" descr="humanism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25" y="1874155"/>
            <a:ext cx="3569429" cy="34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1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Political implications of atheism</a:t>
            </a:r>
            <a:endParaRPr lang="en-US" b="1" dirty="0"/>
          </a:p>
          <a:p>
            <a:r>
              <a:rPr lang="en-US" sz="2800" dirty="0" smtClean="0"/>
              <a:t>Personal theology does not matter </a:t>
            </a:r>
            <a:r>
              <a:rPr lang="en-US" sz="2800" u="sng" dirty="0" smtClean="0"/>
              <a:t>unless</a:t>
            </a:r>
            <a:r>
              <a:rPr lang="en-US" sz="2800" dirty="0" smtClean="0"/>
              <a:t> leaders impose theirs on citizens via enforced policy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hurch/state separation is essential for democracy</a:t>
            </a:r>
          </a:p>
          <a:p>
            <a:r>
              <a:rPr lang="en-US" sz="2800" dirty="0" smtClean="0"/>
              <a:t>Theocracies always fail to serve the natural needs of citizens</a:t>
            </a:r>
          </a:p>
          <a:p>
            <a:r>
              <a:rPr lang="en-US" sz="2800" dirty="0" smtClean="0"/>
              <a:t>Citizens of “Christian nations” and “Islamic states” are necessarily oppressed.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2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Political implications of atheism</a:t>
            </a:r>
            <a:endParaRPr lang="en-US" b="1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7" name="Picture 6" descr="oreillychristianityphilosoph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15" y="1759170"/>
            <a:ext cx="4492171" cy="43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7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r>
              <a:rPr lang="en-US" dirty="0"/>
              <a:t>The Reason Revolution in historical context</a:t>
            </a:r>
          </a:p>
          <a:p>
            <a:r>
              <a:rPr lang="en-US" dirty="0"/>
              <a:t>Questioning belief</a:t>
            </a:r>
          </a:p>
          <a:p>
            <a:r>
              <a:rPr lang="en-US" dirty="0"/>
              <a:t>Reasons for skepticism</a:t>
            </a:r>
          </a:p>
          <a:p>
            <a:r>
              <a:rPr lang="en-US" dirty="0"/>
              <a:t>Secular humanism as an alternative worldview</a:t>
            </a:r>
          </a:p>
          <a:p>
            <a:r>
              <a:rPr lang="en-US" dirty="0"/>
              <a:t>Political implications of atheism</a:t>
            </a:r>
          </a:p>
          <a:p>
            <a:r>
              <a:rPr lang="en-US" dirty="0"/>
              <a:t>The collapse of religion</a:t>
            </a:r>
          </a:p>
          <a:p>
            <a:r>
              <a:rPr lang="en-US" dirty="0"/>
              <a:t>Hopeful predictions</a:t>
            </a:r>
          </a:p>
          <a:p>
            <a:r>
              <a:rPr lang="en-US" dirty="0"/>
              <a:t>Reconciliation </a:t>
            </a:r>
            <a:r>
              <a:rPr lang="en-US" dirty="0" smtClean="0"/>
              <a:t>theories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7" name="Picture 6" descr="faith-and-rea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09" y="4235752"/>
            <a:ext cx="25400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3810" y="20440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7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Political implications of atheism</a:t>
            </a:r>
            <a:endParaRPr lang="en-US" b="1" dirty="0"/>
          </a:p>
          <a:p>
            <a:pPr marL="0" indent="0">
              <a:buNone/>
            </a:pPr>
            <a:r>
              <a:rPr lang="en-US" sz="2000" dirty="0" smtClean="0"/>
              <a:t>Religion-infused policy issues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Property tax exemption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Teaching of pseudoscience (creationism and ID)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Restriction of early-term abortion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Opposition to birth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Prohibition of voluntary euthanasia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Discrimination against LGBT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Faith-based sex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Prayer in public schools, military, Congress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“Under God”, “In God we trust” endorsement of religion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Attempts to base civil and criminal law on Ten commandments, Sharia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Failure to protect animal rights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Others … ?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</p:spTree>
    <p:extLst>
      <p:ext uri="{BB962C8B-B14F-4D97-AF65-F5344CB8AC3E}">
        <p14:creationId xmlns:p14="http://schemas.microsoft.com/office/powerpoint/2010/main" val="315161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Political implications of atheism</a:t>
            </a:r>
            <a:endParaRPr lang="en-US" b="1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7" name="Picture 6" descr="churstateseparationfe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10" y="1842864"/>
            <a:ext cx="6264729" cy="421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collapse of religion</a:t>
            </a:r>
            <a:endParaRPr lang="en-US" b="1" dirty="0"/>
          </a:p>
          <a:p>
            <a:r>
              <a:rPr lang="en-US" sz="2800" dirty="0" smtClean="0"/>
              <a:t>Tipping point, paradigm shift, when majority of voters are atheists</a:t>
            </a:r>
          </a:p>
          <a:p>
            <a:r>
              <a:rPr lang="en-US" sz="2800" dirty="0" smtClean="0"/>
              <a:t>Model:  Gay rights in USA</a:t>
            </a:r>
          </a:p>
          <a:p>
            <a:r>
              <a:rPr lang="en-US" sz="2800" dirty="0" smtClean="0"/>
              <a:t>Within this century in North America</a:t>
            </a:r>
            <a:r>
              <a:rPr lang="en-US" sz="2800" dirty="0"/>
              <a:t> (Europe now?)</a:t>
            </a:r>
            <a:r>
              <a:rPr lang="en-US" sz="2800" dirty="0" smtClean="0"/>
              <a:t>, longer in Muslim theocracies</a:t>
            </a:r>
          </a:p>
          <a:p>
            <a:r>
              <a:rPr lang="en-US" sz="2800" dirty="0" smtClean="0"/>
              <a:t>Pockets of contrarians will persist (like Flat-</a:t>
            </a:r>
            <a:r>
              <a:rPr lang="en-US" sz="2800" dirty="0" err="1" smtClean="0"/>
              <a:t>Earthers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Requires near-universal science-based education</a:t>
            </a:r>
          </a:p>
          <a:p>
            <a:r>
              <a:rPr lang="en-US" sz="2800" dirty="0" smtClean="0"/>
              <a:t>Obstacle:  Human propensity to invent myths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</p:spTree>
    <p:extLst>
      <p:ext uri="{BB962C8B-B14F-4D97-AF65-F5344CB8AC3E}">
        <p14:creationId xmlns:p14="http://schemas.microsoft.com/office/powerpoint/2010/main" val="120689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collapse of religion</a:t>
            </a:r>
            <a:endParaRPr lang="en-US" b="1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8" name="Picture 7" descr="endofreligion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45" y="2294464"/>
            <a:ext cx="4015656" cy="29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0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Hopeful predictions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First openly atheist U.S. President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Candidates can come out, faith-professing candidates will be dismissed as oddities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U.S. Congress rescinds laws that encode religion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Religion disappears as a source of polarization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Supreme Court justices come out, end of unconstitutional intrusion of region into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Marriage (religious rite) replaced by secular civil union, same-sex partners treated equally under the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God-believers become isolated anti-intellectual groups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</p:spTree>
    <p:extLst>
      <p:ext uri="{BB962C8B-B14F-4D97-AF65-F5344CB8AC3E}">
        <p14:creationId xmlns:p14="http://schemas.microsoft.com/office/powerpoint/2010/main" val="193342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Hopeful predictions</a:t>
            </a:r>
            <a:endParaRPr lang="en-US" b="1" dirty="0"/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 smtClean="0"/>
              <a:t>Final Pope resigns, Vatican repurposed as art museum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 smtClean="0"/>
              <a:t>Religion-inspired violence will cease (Islamic terrorism, Christian persecution of gays, execution of apostates)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 smtClean="0"/>
              <a:t>Religion-based violence toward women will </a:t>
            </a:r>
            <a:r>
              <a:rPr lang="en-US" sz="2400" smtClean="0"/>
              <a:t>cease       (</a:t>
            </a:r>
            <a:r>
              <a:rPr lang="en-US" sz="2400" dirty="0" smtClean="0"/>
              <a:t>genital mutilation, forced marriage, honor-killing)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 smtClean="0"/>
              <a:t>Droves of the formerly religious exclaim, “How could I have believed that myth!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 smtClean="0"/>
              <a:t>Social ethics and morality unhinged from religion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 smtClean="0"/>
              <a:t>Religious holdouts viewed like teenage Santa believers</a:t>
            </a:r>
          </a:p>
          <a:p>
            <a:pPr marL="514350" indent="-514350">
              <a:buFont typeface="+mj-lt"/>
              <a:buAutoNum type="arabicPeriod" startAt="8"/>
            </a:pP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</p:spTree>
    <p:extLst>
      <p:ext uri="{BB962C8B-B14F-4D97-AF65-F5344CB8AC3E}">
        <p14:creationId xmlns:p14="http://schemas.microsoft.com/office/powerpoint/2010/main" val="342947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lig vs scienc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76" y="4765318"/>
            <a:ext cx="1260323" cy="1122641"/>
          </a:xfrm>
          <a:prstGeom prst="rect">
            <a:avLst/>
          </a:prstGeom>
        </p:spPr>
      </p:pic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Reconciliation theories</a:t>
            </a:r>
            <a:endParaRPr lang="en-US" b="1" dirty="0"/>
          </a:p>
          <a:p>
            <a:pPr marL="457200" indent="-457200">
              <a:buAutoNum type="arabicPeriod"/>
            </a:pPr>
            <a:r>
              <a:rPr lang="en-US" sz="2400" dirty="0" smtClean="0"/>
              <a:t>Science is correct, but faith comforts, so belief is  important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Science not yet advanced enough to discover God, Heaven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Bible (or other holy book) is the sole source of truth, science is wrong despite appearance of rationality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Science is an invalid </a:t>
            </a:r>
            <a:r>
              <a:rPr lang="en-US" sz="2400" dirty="0"/>
              <a:t>m</a:t>
            </a:r>
            <a:r>
              <a:rPr lang="en-US" sz="2400" dirty="0" smtClean="0"/>
              <a:t>ethod, irrelevant to search for truth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Science is Satanic, a temptation of the faithful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 higher (supernatural) reality exists that science can’t examine, accessible only by faith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God = universe (pantheism)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Agnosticism: Truth is unknowable, proof is impossible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</p:spTree>
    <p:extLst>
      <p:ext uri="{BB962C8B-B14F-4D97-AF65-F5344CB8AC3E}">
        <p14:creationId xmlns:p14="http://schemas.microsoft.com/office/powerpoint/2010/main" val="66612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Reconciliation theories</a:t>
            </a:r>
            <a:endParaRPr lang="en-US" b="1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8" name="Picture 7" descr="relig vs scienc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10" y="1959435"/>
            <a:ext cx="6114814" cy="39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2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Call to action</a:t>
            </a:r>
            <a:endParaRPr lang="en-US" b="1" dirty="0"/>
          </a:p>
          <a:p>
            <a:pPr marL="457200" indent="-457200">
              <a:buAutoNum type="arabicPeriod"/>
            </a:pPr>
            <a:r>
              <a:rPr lang="en-US" sz="2400" dirty="0" smtClean="0"/>
              <a:t>Read, recommend, and review </a:t>
            </a:r>
            <a:r>
              <a:rPr lang="en-US" sz="2400" i="1" dirty="0" smtClean="0"/>
              <a:t>The Reason Revolution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Send download link via social media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Follow Dana2atheism on Twitter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Authors, reference this material in your writings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Students, write term paper on this topic</a:t>
            </a:r>
          </a:p>
          <a:p>
            <a:pPr marL="0" indent="0">
              <a:buNone/>
            </a:pPr>
            <a:r>
              <a:rPr lang="en-US" sz="2400" i="1" dirty="0" smtClean="0"/>
              <a:t>Humanity will thank you!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Download this PowerPoint presentation, </a:t>
            </a:r>
          </a:p>
          <a:p>
            <a:pPr marL="0" indent="0" algn="ctr">
              <a:buNone/>
            </a:pPr>
            <a:r>
              <a:rPr lang="en-US" sz="2400" dirty="0" smtClean="0"/>
              <a:t>a reproducible handout (PDF), </a:t>
            </a:r>
          </a:p>
          <a:p>
            <a:pPr marL="0" indent="0" algn="ctr">
              <a:buNone/>
            </a:pPr>
            <a:r>
              <a:rPr lang="en-US" sz="2400" dirty="0" smtClean="0"/>
              <a:t>and </a:t>
            </a:r>
            <a:r>
              <a:rPr lang="en-US" sz="2400" i="1" dirty="0" smtClean="0"/>
              <a:t>The Reason Revolution </a:t>
            </a:r>
            <a:r>
              <a:rPr lang="en-US" sz="2400" dirty="0" smtClean="0"/>
              <a:t>sourcebook </a:t>
            </a:r>
          </a:p>
          <a:p>
            <a:pPr marL="0" indent="0" algn="ctr">
              <a:buNone/>
            </a:pPr>
            <a:r>
              <a:rPr lang="en-US" sz="2400" dirty="0" smtClean="0"/>
              <a:t>FREE at: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</p:spTree>
    <p:extLst>
      <p:ext uri="{BB962C8B-B14F-4D97-AF65-F5344CB8AC3E}">
        <p14:creationId xmlns:p14="http://schemas.microsoft.com/office/powerpoint/2010/main" val="348263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Reason Revolution in historical context</a:t>
            </a:r>
          </a:p>
          <a:p>
            <a:r>
              <a:rPr lang="en-US" sz="2800" dirty="0" smtClean="0"/>
              <a:t>Abraham, Jesus, Mohammed:  Monotheism</a:t>
            </a:r>
          </a:p>
          <a:p>
            <a:r>
              <a:rPr lang="en-US" sz="2800" dirty="0" smtClean="0"/>
              <a:t>Galileo </a:t>
            </a:r>
            <a:r>
              <a:rPr lang="en-US" sz="2800" dirty="0" err="1" smtClean="0"/>
              <a:t>vs</a:t>
            </a:r>
            <a:r>
              <a:rPr lang="en-US" sz="2800" dirty="0" smtClean="0"/>
              <a:t> Pope Urban, 1616</a:t>
            </a:r>
          </a:p>
          <a:p>
            <a:r>
              <a:rPr lang="en-US" sz="2800" dirty="0" smtClean="0"/>
              <a:t>Newton, Einstein, Darwin, Hawking, Sagan</a:t>
            </a:r>
          </a:p>
          <a:p>
            <a:r>
              <a:rPr lang="en-US" sz="2800" dirty="0" smtClean="0"/>
              <a:t>Religion conceding truth to science</a:t>
            </a:r>
          </a:p>
          <a:p>
            <a:r>
              <a:rPr lang="en-US" sz="2800" dirty="0" smtClean="0"/>
              <a:t>Supernaturalism crumbling:  9% decrease from 2005</a:t>
            </a:r>
          </a:p>
          <a:p>
            <a:r>
              <a:rPr lang="en-US" sz="2800" dirty="0" smtClean="0"/>
              <a:t>Reason overtaking faith</a:t>
            </a:r>
          </a:p>
          <a:p>
            <a:r>
              <a:rPr lang="en-US" sz="2800" dirty="0" smtClean="0"/>
              <a:t>Secular humanism replacing religion</a:t>
            </a:r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</p:spTree>
    <p:extLst>
      <p:ext uri="{BB962C8B-B14F-4D97-AF65-F5344CB8AC3E}">
        <p14:creationId xmlns:p14="http://schemas.microsoft.com/office/powerpoint/2010/main" val="195196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Reason Revolution in historical context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8" name="Picture 7" descr="galileogeocon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9" y="2024140"/>
            <a:ext cx="7271052" cy="40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2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Questioning belief</a:t>
            </a:r>
            <a:endParaRPr lang="en-US" b="1" dirty="0"/>
          </a:p>
          <a:p>
            <a:r>
              <a:rPr lang="en-US" sz="2800" dirty="0" smtClean="0"/>
              <a:t>“Higher” power, consciousness after death</a:t>
            </a:r>
          </a:p>
          <a:p>
            <a:r>
              <a:rPr lang="en-US" sz="2800" dirty="0" smtClean="0"/>
              <a:t>Zero evidence-based proof:  Empirical, testable</a:t>
            </a:r>
          </a:p>
          <a:p>
            <a:r>
              <a:rPr lang="en-US" sz="2800" dirty="0" smtClean="0"/>
              <a:t>“Holy” books, 2000 years old, pre-science mystics</a:t>
            </a:r>
          </a:p>
          <a:p>
            <a:r>
              <a:rPr lang="en-US" sz="2800" dirty="0" smtClean="0"/>
              <a:t>Sagan: “Not a shred of evidence”</a:t>
            </a:r>
          </a:p>
          <a:p>
            <a:r>
              <a:rPr lang="en-US" sz="2800" dirty="0" smtClean="0"/>
              <a:t>Science:  Only valid approach to knowledge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8" name="Picture 7" descr="extraordinary clai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95" y="4402667"/>
            <a:ext cx="3224797" cy="18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1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Questioning belief</a:t>
            </a:r>
            <a:endParaRPr lang="en-US" b="1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7" name="Picture 6" descr="whatchangemi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25" y="1907435"/>
            <a:ext cx="6749143" cy="41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5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Reasons for skepticism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religion is true?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Our insignificant place in the universe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u="sng" dirty="0" smtClean="0"/>
              <a:t>fact</a:t>
            </a:r>
            <a:r>
              <a:rPr lang="en-US" sz="2400" dirty="0" smtClean="0"/>
              <a:t> of evolution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accidental human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disappearing “god of the gap”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Wishful thinking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Evident futility of prayer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Gullibility of followers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Most scientists are atheists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  <p:pic>
        <p:nvPicPr>
          <p:cNvPr id="7" name="Picture 6" descr="skepticism-is-a-virt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80" y="2912532"/>
            <a:ext cx="3304419" cy="330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6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952"/>
            <a:ext cx="9144000" cy="641048"/>
          </a:xfrm>
          <a:prstGeom prst="rect">
            <a:avLst/>
          </a:prstGeom>
        </p:spPr>
      </p:pic>
      <p:pic>
        <p:nvPicPr>
          <p:cNvPr id="4" name="Picture 3" descr="for PP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3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The Reason Revolution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9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Reason #1</a:t>
            </a:r>
            <a:r>
              <a:rPr lang="en-US" b="1" dirty="0" smtClean="0"/>
              <a:t>:  Which </a:t>
            </a:r>
            <a:r>
              <a:rPr lang="en-US" b="1" dirty="0"/>
              <a:t>religion is true?</a:t>
            </a:r>
          </a:p>
          <a:p>
            <a:r>
              <a:rPr lang="en-US" sz="2800" dirty="0" smtClean="0"/>
              <a:t>12+ religions claim over 1 million believers (2014)</a:t>
            </a:r>
          </a:p>
          <a:p>
            <a:r>
              <a:rPr lang="en-US" sz="2800" dirty="0" smtClean="0"/>
              <a:t>Significant differences (polytheism, reincarnation):  We do </a:t>
            </a:r>
            <a:r>
              <a:rPr lang="en-US" sz="2800" u="sng" dirty="0" smtClean="0"/>
              <a:t>not</a:t>
            </a:r>
            <a:r>
              <a:rPr lang="en-US" sz="2800" dirty="0" smtClean="0"/>
              <a:t> all “worship the same god”</a:t>
            </a:r>
          </a:p>
          <a:p>
            <a:r>
              <a:rPr lang="en-US" sz="2800" dirty="0" smtClean="0"/>
              <a:t>100,000 religions invented, most extinct (Greeks)</a:t>
            </a:r>
          </a:p>
          <a:p>
            <a:r>
              <a:rPr lang="en-US" sz="2800" dirty="0" smtClean="0"/>
              <a:t>All believers are certain of truth</a:t>
            </a:r>
          </a:p>
          <a:p>
            <a:r>
              <a:rPr lang="en-US" sz="2800" dirty="0" smtClean="0"/>
              <a:t>How do you </a:t>
            </a:r>
            <a:r>
              <a:rPr lang="en-US" sz="2800" i="1" dirty="0" smtClean="0"/>
              <a:t>know?</a:t>
            </a:r>
          </a:p>
          <a:p>
            <a:r>
              <a:rPr lang="en-US" sz="2800" dirty="0" smtClean="0"/>
              <a:t>All people are atheists re others’ gods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165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err="1">
                <a:solidFill>
                  <a:schemeClr val="bg2"/>
                </a:solidFill>
              </a:rPr>
              <a:t>www.dandana.us</a:t>
            </a:r>
            <a:r>
              <a:rPr lang="en-US" b="1" spc="300" dirty="0">
                <a:solidFill>
                  <a:schemeClr val="bg2"/>
                </a:solidFill>
              </a:rPr>
              <a:t> / atheism</a:t>
            </a:r>
          </a:p>
        </p:txBody>
      </p:sp>
    </p:spTree>
    <p:extLst>
      <p:ext uri="{BB962C8B-B14F-4D97-AF65-F5344CB8AC3E}">
        <p14:creationId xmlns:p14="http://schemas.microsoft.com/office/powerpoint/2010/main" val="378328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1913</Words>
  <Application>Microsoft Macintosh PowerPoint</Application>
  <PresentationFormat>On-screen Show (4:3)</PresentationFormat>
  <Paragraphs>518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The Reason Revolution</vt:lpstr>
      <vt:lpstr>PowerPoint Presentation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  <vt:lpstr>The Reason Revolution</vt:lpstr>
    </vt:vector>
  </TitlesOfParts>
  <Company>MTI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Dana</dc:creator>
  <cp:lastModifiedBy>Dan Dana</cp:lastModifiedBy>
  <cp:revision>168</cp:revision>
  <cp:lastPrinted>2014-08-12T14:44:33Z</cp:lastPrinted>
  <dcterms:created xsi:type="dcterms:W3CDTF">2014-07-27T08:15:32Z</dcterms:created>
  <dcterms:modified xsi:type="dcterms:W3CDTF">2014-08-12T17:51:32Z</dcterms:modified>
</cp:coreProperties>
</file>